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sldIdLst>
    <p:sldId id="277" r:id="rId5"/>
    <p:sldId id="258" r:id="rId6"/>
    <p:sldId id="270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6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C191-AC55-4E39-AE58-0FD4D900B4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EB75-340A-4550-8E52-AFF7671A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شريحة عنوان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00036-2E60-84C2-4D2B-10A08C0283D9}"/>
              </a:ext>
            </a:extLst>
          </p:cNvPr>
          <p:cNvSpPr/>
          <p:nvPr/>
        </p:nvSpPr>
        <p:spPr>
          <a:xfrm>
            <a:off x="-2" y="-3"/>
            <a:ext cx="12192002" cy="685800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0290524-E2F4-13D2-B6F0-0A38ED220129}"/>
              </a:ext>
            </a:extLst>
          </p:cNvPr>
          <p:cNvSpPr/>
          <p:nvPr/>
        </p:nvSpPr>
        <p:spPr>
          <a:xfrm rot="5400000">
            <a:off x="-1755745" y="1755742"/>
            <a:ext cx="6858001" cy="334651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FA11C2-CB9A-52BD-7C09-1C074D7A39B9}"/>
              </a:ext>
            </a:extLst>
          </p:cNvPr>
          <p:cNvSpPr/>
          <p:nvPr/>
        </p:nvSpPr>
        <p:spPr>
          <a:xfrm rot="16200000">
            <a:off x="7089742" y="1755742"/>
            <a:ext cx="6858001" cy="334651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93DA17-8132-0310-6D9E-5F9A57FA45F5}"/>
              </a:ext>
            </a:extLst>
          </p:cNvPr>
          <p:cNvSpPr/>
          <p:nvPr/>
        </p:nvSpPr>
        <p:spPr>
          <a:xfrm>
            <a:off x="1523999" y="1094654"/>
            <a:ext cx="10668001" cy="23875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9D9D7-4C0F-E790-6F71-A1DC9439B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65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AEFFB-BA09-DC62-CF86-2D592C6B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3C67-DFFC-4887-805F-FCD460C21C5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EFEC-4C1B-5FE7-22CF-6C6D4A1A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C3A-346A-459B-9547-D2BECB8B93B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F2225-B82D-3273-A084-984D41E35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79" y="3619167"/>
            <a:ext cx="8594642" cy="27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54E35B-6A19-211B-25BE-23FBB21CFF22}"/>
              </a:ext>
            </a:extLst>
          </p:cNvPr>
          <p:cNvSpPr/>
          <p:nvPr/>
        </p:nvSpPr>
        <p:spPr>
          <a:xfrm>
            <a:off x="-2" y="-3"/>
            <a:ext cx="12192002" cy="685800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A9197D-23B3-AA70-7702-750D0AE6386D}"/>
              </a:ext>
            </a:extLst>
          </p:cNvPr>
          <p:cNvSpPr/>
          <p:nvPr/>
        </p:nvSpPr>
        <p:spPr>
          <a:xfrm rot="16200000">
            <a:off x="7089742" y="1755742"/>
            <a:ext cx="6858001" cy="334651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F0A554A-0259-DDF1-332C-E72069D1D45E}"/>
              </a:ext>
            </a:extLst>
          </p:cNvPr>
          <p:cNvSpPr/>
          <p:nvPr/>
        </p:nvSpPr>
        <p:spPr>
          <a:xfrm rot="5400000" flipH="1">
            <a:off x="-1755745" y="1755742"/>
            <a:ext cx="6858001" cy="334651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44AFF-E897-496A-99B4-7EA22E9E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4AA1-E8BA-4398-8F73-30E7F92A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915A-0766-4A16-BAC6-5FF5C374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3C67-DFFC-4887-805F-FCD460C21C5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8516-E0CE-4DA7-9568-FA1B1323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C3A-346A-459B-9547-D2BECB8B93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26F36-9F71-F467-60FB-25B4A6DC6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12" y="6193514"/>
            <a:ext cx="2098376" cy="6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CE4-56C5-41FF-9EBC-9EBC60D3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FD4B-E07B-43E0-A8BC-086EE642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/>
          <a:lstStyle>
            <a:lvl1pPr algn="l" rtl="0">
              <a:defRPr sz="2600"/>
            </a:lvl1pPr>
            <a:lvl2pPr algn="l" rtl="0">
              <a:defRPr/>
            </a:lvl2pPr>
            <a:lvl3pPr algn="l" rtl="0">
              <a:defRPr sz="2200"/>
            </a:lvl3pPr>
            <a:lvl4pPr algn="l" rtl="0">
              <a:defRPr sz="2000"/>
            </a:lvl4pPr>
            <a:lvl5pPr algn="l"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66DBDF-1BD8-4658-ABD9-9EDE85A13308}"/>
              </a:ext>
            </a:extLst>
          </p:cNvPr>
          <p:cNvCxnSpPr>
            <a:cxnSpLocks/>
          </p:cNvCxnSpPr>
          <p:nvPr/>
        </p:nvCxnSpPr>
        <p:spPr>
          <a:xfrm>
            <a:off x="838200" y="1127464"/>
            <a:ext cx="10515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FC2257-D2CB-F5BF-0CBE-370EE549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148" y="6001486"/>
            <a:ext cx="661851" cy="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00CE-6E98-4613-9B8D-4603D7AA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FAD9-0E09-4CDE-848C-F2BE2ABBB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5181600" cy="4870112"/>
          </a:xfrm>
        </p:spPr>
        <p:txBody>
          <a:bodyPr/>
          <a:lstStyle>
            <a:lvl1pPr algn="l" rtl="0">
              <a:defRPr sz="2600"/>
            </a:lvl1pPr>
            <a:lvl2pPr algn="l" rtl="0">
              <a:defRPr/>
            </a:lvl2pPr>
            <a:lvl3pPr algn="l" rtl="0">
              <a:defRPr sz="2200"/>
            </a:lvl3pPr>
            <a:lvl4pPr algn="l" rtl="0">
              <a:defRPr sz="2000"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C61D-447B-4FB8-9440-13C873E6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6851"/>
            <a:ext cx="5181600" cy="4870112"/>
          </a:xfrm>
        </p:spPr>
        <p:txBody>
          <a:bodyPr/>
          <a:lstStyle>
            <a:lvl1pPr algn="l" rtl="0">
              <a:defRPr sz="2600"/>
            </a:lvl1pPr>
            <a:lvl2pPr algn="l" rtl="0">
              <a:defRPr/>
            </a:lvl2pPr>
            <a:lvl3pPr algn="l" rtl="0">
              <a:defRPr sz="2200"/>
            </a:lvl3pPr>
            <a:lvl4pPr algn="l" rtl="0">
              <a:defRPr sz="2000"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3F288E-349B-4134-AF96-B840DB8E6237}"/>
              </a:ext>
            </a:extLst>
          </p:cNvPr>
          <p:cNvCxnSpPr>
            <a:cxnSpLocks/>
          </p:cNvCxnSpPr>
          <p:nvPr/>
        </p:nvCxnSpPr>
        <p:spPr>
          <a:xfrm>
            <a:off x="838200" y="1127464"/>
            <a:ext cx="1051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BA231B-4339-C985-43B5-7C1D1E03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148" y="6001486"/>
            <a:ext cx="661851" cy="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2CDE-5C94-44C7-85C7-0E2FE190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4C2D6-83AD-04FB-AB71-73C91A58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148" y="6001486"/>
            <a:ext cx="661851" cy="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9BB5D-50CD-706C-198D-CFF45A8B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148" y="6001486"/>
            <a:ext cx="661851" cy="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6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0AEE9-33FE-4CD9-91B0-A09EBA23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E4698-DC2D-4252-A490-2FF47AE8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730"/>
            <a:ext cx="10515600" cy="479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3D77-D96E-43B8-96AE-E6ABE75F2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3C67-DFFC-4887-805F-FCD460C21C5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1986-2EEB-481E-9F68-A6887B625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0C3A-346A-459B-9547-D2BECB8B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51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rgbClr val="4551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rgbClr val="4551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51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51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515E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F7E5-2A0E-915A-74A1-BE02E2868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Pharmacogenetics &amp; pharmacogenomics</a:t>
            </a:r>
          </a:p>
        </p:txBody>
      </p:sp>
    </p:spTree>
    <p:extLst>
      <p:ext uri="{BB962C8B-B14F-4D97-AF65-F5344CB8AC3E}">
        <p14:creationId xmlns:p14="http://schemas.microsoft.com/office/powerpoint/2010/main" val="5676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Pharmacogenomic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Affected genes lead to different phenotypes with modified response and adverse effects to certain drugs: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Pharmacokinetic polymorphism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Pharmacodynamics polymorphism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Polymorphism modifying underlying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Polymorphisms modifying PKs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Cytochromes P450 (P450s or CYPs) are a family of enzymes</a:t>
            </a:r>
          </a:p>
          <a:p>
            <a:r>
              <a:rPr lang="en-US" dirty="0"/>
              <a:t>Mainly found within the endoplasmic reticulum and mitochondria of liver cells. </a:t>
            </a:r>
          </a:p>
          <a:p>
            <a:r>
              <a:rPr lang="en-US" dirty="0"/>
              <a:t>They are also found in many other cells of the body. </a:t>
            </a:r>
          </a:p>
          <a:p>
            <a:r>
              <a:rPr lang="en-US" dirty="0"/>
              <a:t>These membrane-bound proteins are involved in the metabolism of many harmful substrates, such as toxins.</a:t>
            </a:r>
          </a:p>
          <a:p>
            <a:r>
              <a:rPr lang="en-US" dirty="0"/>
              <a:t>Of all the different CYP proteins that are present in the human body, </a:t>
            </a:r>
            <a:r>
              <a:rPr lang="en-US" dirty="0">
                <a:solidFill>
                  <a:srgbClr val="FF0000"/>
                </a:solidFill>
              </a:rPr>
              <a:t>6 of them are involved in the metabolism of 90% of drugs</a:t>
            </a:r>
            <a:r>
              <a:rPr lang="en-US" dirty="0"/>
              <a:t>. </a:t>
            </a:r>
          </a:p>
          <a:p>
            <a:r>
              <a:rPr lang="en-US" dirty="0"/>
              <a:t>The most important are </a:t>
            </a:r>
            <a:r>
              <a:rPr lang="en-US" b="1" dirty="0"/>
              <a:t>CYP3A4</a:t>
            </a:r>
            <a:r>
              <a:rPr lang="en-US" dirty="0"/>
              <a:t>, </a:t>
            </a:r>
            <a:r>
              <a:rPr lang="en-US" b="1" dirty="0"/>
              <a:t>CYP2C9</a:t>
            </a:r>
            <a:r>
              <a:rPr lang="en-US" dirty="0"/>
              <a:t>, </a:t>
            </a:r>
            <a:r>
              <a:rPr lang="en-US" b="1" dirty="0"/>
              <a:t>CYP2C19</a:t>
            </a:r>
            <a:r>
              <a:rPr lang="en-US" dirty="0"/>
              <a:t> and </a:t>
            </a:r>
            <a:r>
              <a:rPr lang="en-US" b="1" dirty="0"/>
              <a:t>CYP2D6</a:t>
            </a:r>
            <a:r>
              <a:rPr lang="en-US" dirty="0"/>
              <a:t>.</a:t>
            </a:r>
          </a:p>
          <a:p>
            <a:r>
              <a:rPr lang="en-US" b="1" dirty="0"/>
              <a:t>Changes in genes controlling CYP enzymes </a:t>
            </a:r>
            <a:r>
              <a:rPr lang="en-US" dirty="0"/>
              <a:t>can make them:</a:t>
            </a:r>
            <a:r>
              <a:rPr lang="en-US" dirty="0">
                <a:solidFill>
                  <a:srgbClr val="FF0000"/>
                </a:solidFill>
              </a:rPr>
              <a:t> more active or less active than normal, or completely inactive </a:t>
            </a:r>
          </a:p>
        </p:txBody>
      </p:sp>
    </p:spTree>
    <p:extLst>
      <p:ext uri="{BB962C8B-B14F-4D97-AF65-F5344CB8AC3E}">
        <p14:creationId xmlns:p14="http://schemas.microsoft.com/office/powerpoint/2010/main" val="260291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Examples of pharmacokinetic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b="1" dirty="0" err="1"/>
              <a:t>Clopedogril</a:t>
            </a:r>
            <a:r>
              <a:rPr lang="en-US" dirty="0"/>
              <a:t> (anticoagulant, inhibiting platelet aggregation): 85% metabolized by an esterase to inactive metabolite and 15% metabolized by CYP2C19 to </a:t>
            </a:r>
            <a:r>
              <a:rPr lang="en-US" dirty="0">
                <a:solidFill>
                  <a:srgbClr val="FF0000"/>
                </a:solidFill>
              </a:rPr>
              <a:t>active metabolite</a:t>
            </a:r>
            <a:r>
              <a:rPr lang="en-US" dirty="0"/>
              <a:t>.</a:t>
            </a:r>
          </a:p>
          <a:p>
            <a:r>
              <a:rPr lang="en-US" b="1" dirty="0"/>
              <a:t>CYP2C19 poor phenotype</a:t>
            </a:r>
            <a:r>
              <a:rPr lang="en-US" dirty="0"/>
              <a:t>: poor anticoagulant action of </a:t>
            </a:r>
            <a:r>
              <a:rPr lang="en-US" dirty="0" err="1"/>
              <a:t>clopedogril</a:t>
            </a:r>
            <a:r>
              <a:rPr lang="en-US" dirty="0"/>
              <a:t>: blood clotting</a:t>
            </a:r>
          </a:p>
          <a:p>
            <a:r>
              <a:rPr lang="en-US" b="1" dirty="0"/>
              <a:t>Antidepressants</a:t>
            </a:r>
            <a:r>
              <a:rPr lang="en-US" dirty="0"/>
              <a:t>: metabolized by: CYP2D6:</a:t>
            </a:r>
          </a:p>
          <a:p>
            <a:r>
              <a:rPr lang="en-US" b="1" dirty="0"/>
              <a:t>Poor phenotype</a:t>
            </a:r>
            <a:r>
              <a:rPr lang="en-US" dirty="0"/>
              <a:t>: increased antidepressant toxicity</a:t>
            </a:r>
          </a:p>
          <a:p>
            <a:r>
              <a:rPr lang="en-US" b="1" dirty="0"/>
              <a:t>Ultra-rapid phenotype</a:t>
            </a:r>
            <a:r>
              <a:rPr lang="en-US" dirty="0"/>
              <a:t>: decreased efficacy  </a:t>
            </a:r>
          </a:p>
        </p:txBody>
      </p:sp>
    </p:spTree>
    <p:extLst>
      <p:ext uri="{BB962C8B-B14F-4D97-AF65-F5344CB8AC3E}">
        <p14:creationId xmlns:p14="http://schemas.microsoft.com/office/powerpoint/2010/main" val="44093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Succinylcholine (</a:t>
            </a:r>
            <a:r>
              <a:rPr lang="en-US" dirty="0" err="1"/>
              <a:t>scoline</a:t>
            </a:r>
            <a:r>
              <a:rPr lang="en-US" dirty="0"/>
              <a:t>)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SCH is rapidly hydrolyzed by </a:t>
            </a:r>
            <a:r>
              <a:rPr lang="en-US" b="1" dirty="0"/>
              <a:t>butyrylcholinesterase</a:t>
            </a:r>
            <a:r>
              <a:rPr lang="en-US" dirty="0"/>
              <a:t> (</a:t>
            </a:r>
            <a:r>
              <a:rPr lang="en-US" b="1" dirty="0"/>
              <a:t>BCHE</a:t>
            </a:r>
            <a:r>
              <a:rPr lang="en-US" dirty="0"/>
              <a:t>, also known as plasma </a:t>
            </a:r>
            <a:r>
              <a:rPr lang="en-US" b="1" dirty="0"/>
              <a:t>cholinesterase</a:t>
            </a:r>
            <a:r>
              <a:rPr lang="en-US" dirty="0"/>
              <a:t> and </a:t>
            </a:r>
            <a:r>
              <a:rPr lang="en-US" b="1" dirty="0"/>
              <a:t>pseudocholinesterase</a:t>
            </a:r>
            <a:r>
              <a:rPr lang="en-US" dirty="0"/>
              <a:t>), which is synthesized in the liver and present in plasma (</a:t>
            </a:r>
            <a:r>
              <a:rPr lang="en-US" dirty="0">
                <a:solidFill>
                  <a:srgbClr val="FF0000"/>
                </a:solidFill>
              </a:rPr>
              <a:t>duration of action: 5 min</a:t>
            </a:r>
            <a:r>
              <a:rPr lang="en-US" dirty="0"/>
              <a:t>).</a:t>
            </a:r>
          </a:p>
          <a:p>
            <a:r>
              <a:rPr lang="en-US" b="1" dirty="0"/>
              <a:t>Succinylcholine</a:t>
            </a:r>
            <a:r>
              <a:rPr lang="en-US" dirty="0"/>
              <a:t> or </a:t>
            </a:r>
            <a:r>
              <a:rPr lang="en-US" dirty="0" err="1"/>
              <a:t>scoline</a:t>
            </a:r>
            <a:r>
              <a:rPr lang="en-US" dirty="0"/>
              <a:t> </a:t>
            </a:r>
            <a:r>
              <a:rPr lang="en-US" dirty="0" err="1"/>
              <a:t>apnoea</a:t>
            </a:r>
            <a:r>
              <a:rPr lang="en-US" dirty="0"/>
              <a:t>, occurs when there are abnormalities in plasma cholinesterase and the body has difficulties in metabolizing the drug leading to prolonged muscle paralysis and respiratory failure ( death).</a:t>
            </a:r>
          </a:p>
          <a:p>
            <a:r>
              <a:rPr lang="en-US" b="1" dirty="0"/>
              <a:t>Treatment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494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Rapid and slow </a:t>
            </a:r>
            <a:r>
              <a:rPr lang="en-US" dirty="0" err="1"/>
              <a:t>acetylators</a:t>
            </a:r>
            <a:r>
              <a:rPr lang="en-US" dirty="0"/>
              <a:t> of 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The rate of drug acetylation is influenced by genetic factors (hepatic acetyltransferase gene).</a:t>
            </a:r>
          </a:p>
          <a:p>
            <a:r>
              <a:rPr lang="en-US" dirty="0"/>
              <a:t>Hepatic acetyltransferase metabolizes INH</a:t>
            </a:r>
          </a:p>
          <a:p>
            <a:r>
              <a:rPr lang="en-US" dirty="0"/>
              <a:t>Individuals who </a:t>
            </a:r>
            <a:r>
              <a:rPr lang="en-US" dirty="0">
                <a:solidFill>
                  <a:srgbClr val="FF0000"/>
                </a:solidFill>
              </a:rPr>
              <a:t>are phenotypically slow </a:t>
            </a:r>
            <a:r>
              <a:rPr lang="en-US" dirty="0" err="1">
                <a:solidFill>
                  <a:srgbClr val="FF0000"/>
                </a:solidFill>
              </a:rPr>
              <a:t>acetylators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have a higher risk of hepatotoxicity than do rapid </a:t>
            </a:r>
            <a:r>
              <a:rPr lang="en-US" dirty="0" err="1"/>
              <a:t>acetylators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1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Polymorphisms modifying PDs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b="1" dirty="0"/>
              <a:t>Beta-Adrenergic Receptors Gene</a:t>
            </a:r>
            <a:r>
              <a:rPr lang="en-US" dirty="0"/>
              <a:t> Polymorphisms alter response to bronchodilators</a:t>
            </a:r>
          </a:p>
          <a:p>
            <a:r>
              <a:rPr lang="en-US" b="1" dirty="0" err="1"/>
              <a:t>Serotonine</a:t>
            </a:r>
            <a:r>
              <a:rPr lang="en-US" b="1" dirty="0"/>
              <a:t> receptor gene</a:t>
            </a:r>
            <a:r>
              <a:rPr lang="en-US" dirty="0"/>
              <a:t> polymorphisms affect response to antidepressant drugs</a:t>
            </a:r>
          </a:p>
        </p:txBody>
      </p:sp>
    </p:spTree>
    <p:extLst>
      <p:ext uri="{BB962C8B-B14F-4D97-AF65-F5344CB8AC3E}">
        <p14:creationId xmlns:p14="http://schemas.microsoft.com/office/powerpoint/2010/main" val="226222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Polymorphisms modifying diseases and drug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G6PD deficiency (Fauvism)</a:t>
            </a:r>
          </a:p>
          <a:p>
            <a:r>
              <a:rPr lang="en-US" dirty="0"/>
              <a:t>Genetic disorder that causes G6PD deficiency </a:t>
            </a:r>
          </a:p>
          <a:p>
            <a:r>
              <a:rPr lang="en-US" dirty="0"/>
              <a:t>More in males</a:t>
            </a:r>
          </a:p>
          <a:p>
            <a:r>
              <a:rPr lang="en-US" b="1" dirty="0"/>
              <a:t>G6PD protect RBCs against oxidizing agents</a:t>
            </a:r>
            <a:r>
              <a:rPr lang="en-US" dirty="0"/>
              <a:t>: antibiotics, antimalarial drugs (chloroquine), aspirin, some anti-cancer medicines and large doses of vitamin C, some foods, particularly fava beans, certain infections</a:t>
            </a:r>
          </a:p>
          <a:p>
            <a:r>
              <a:rPr lang="en-US" dirty="0"/>
              <a:t>These agents destroy RBCs causing hemolysis and anemia which can be life-threatening.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>
            <a:normAutofit/>
          </a:bodyPr>
          <a:lstStyle/>
          <a:p>
            <a:r>
              <a:rPr lang="en-US" dirty="0"/>
              <a:t>G6PD deficiency (Fauvism)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81" y="1304925"/>
            <a:ext cx="4872038" cy="4872038"/>
          </a:xfrm>
        </p:spPr>
      </p:pic>
    </p:spTree>
    <p:extLst>
      <p:ext uri="{BB962C8B-B14F-4D97-AF65-F5344CB8AC3E}">
        <p14:creationId xmlns:p14="http://schemas.microsoft.com/office/powerpoint/2010/main" val="95642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Malignant hyperthermia (MH)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MH is a type of severe reaction that occurs in response to particular medications used during general anesthesia (volatile anesthetic agents and succinylcholine) in susceptible individuals.</a:t>
            </a:r>
          </a:p>
          <a:p>
            <a:r>
              <a:rPr lang="en-US" b="1" dirty="0"/>
              <a:t>Symptoms include </a:t>
            </a:r>
            <a:r>
              <a:rPr lang="en-US" dirty="0"/>
              <a:t>muscle rigidity, fever, and tachycardia</a:t>
            </a:r>
          </a:p>
          <a:p>
            <a:r>
              <a:rPr lang="en-US" b="1" dirty="0"/>
              <a:t>Complications</a:t>
            </a:r>
            <a:r>
              <a:rPr lang="en-US" dirty="0"/>
              <a:t> can include muscle breakdown and high blood potassium </a:t>
            </a:r>
          </a:p>
          <a:p>
            <a:r>
              <a:rPr lang="en-US" b="1" dirty="0"/>
              <a:t>Due to </a:t>
            </a:r>
            <a:r>
              <a:rPr lang="en-US" dirty="0"/>
              <a:t>genetic mutations in RYR1 gene</a:t>
            </a:r>
          </a:p>
          <a:p>
            <a:pPr lvl="1"/>
            <a:r>
              <a:rPr lang="en-US" b="1" dirty="0"/>
              <a:t>Ryanodine receptor 1 (RYR1):  </a:t>
            </a:r>
            <a:r>
              <a:rPr lang="en-US" dirty="0"/>
              <a:t>functions as calcium release channel in the sarcoplasmic reticulum</a:t>
            </a:r>
          </a:p>
          <a:p>
            <a:r>
              <a:rPr lang="en-US" dirty="0"/>
              <a:t>In susceptible individuals, the medications induce the release of stored calcium ions within muscle cells.</a:t>
            </a:r>
          </a:p>
          <a:p>
            <a:r>
              <a:rPr lang="en-US" dirty="0"/>
              <a:t>The resulting increase in calcium concentrations within the cells cause the muscle fibers to contract.</a:t>
            </a:r>
          </a:p>
          <a:p>
            <a:r>
              <a:rPr lang="en-US" dirty="0"/>
              <a:t>This generates excessive heat and results in metabolic acidosis</a:t>
            </a:r>
          </a:p>
          <a:p>
            <a:r>
              <a:rPr lang="en-US" dirty="0"/>
              <a:t>Treatment???</a:t>
            </a:r>
          </a:p>
        </p:txBody>
      </p:sp>
    </p:spTree>
    <p:extLst>
      <p:ext uri="{BB962C8B-B14F-4D97-AF65-F5344CB8AC3E}">
        <p14:creationId xmlns:p14="http://schemas.microsoft.com/office/powerpoint/2010/main" val="91792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99" y="3429000"/>
            <a:ext cx="4322002" cy="32158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Malignant hyperthermia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/>
          <a:lstStyle/>
          <a:p>
            <a:r>
              <a:rPr lang="en-US" b="1" dirty="0"/>
              <a:t>Dantrolene</a:t>
            </a:r>
            <a:r>
              <a:rPr lang="en-US" dirty="0"/>
              <a:t> is currently the only specific medication used for treating a malignant hyperthermia crisis</a:t>
            </a:r>
          </a:p>
          <a:p>
            <a:r>
              <a:rPr lang="en-US" b="1" dirty="0"/>
              <a:t>Mechanism of action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Antagonizing the ryanodine receptors, which lessens the excitation-contraction coupling of muscle cells.</a:t>
            </a:r>
          </a:p>
        </p:txBody>
      </p:sp>
    </p:spTree>
    <p:extLst>
      <p:ext uri="{BB962C8B-B14F-4D97-AF65-F5344CB8AC3E}">
        <p14:creationId xmlns:p14="http://schemas.microsoft.com/office/powerpoint/2010/main" val="173502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pharmacogenetics</a:t>
            </a:r>
            <a:r>
              <a:rPr lang="en-US" dirty="0"/>
              <a:t> (pharmacogenomics)?</a:t>
            </a:r>
          </a:p>
          <a:p>
            <a:r>
              <a:rPr lang="en-US" dirty="0"/>
              <a:t>Importance of </a:t>
            </a:r>
            <a:r>
              <a:rPr lang="en-US" dirty="0" err="1"/>
              <a:t>pharmacogenetics</a:t>
            </a:r>
            <a:endParaRPr lang="en-US" dirty="0"/>
          </a:p>
          <a:p>
            <a:r>
              <a:rPr lang="en-US" dirty="0"/>
              <a:t>Define genetic polymorphism </a:t>
            </a:r>
          </a:p>
          <a:p>
            <a:r>
              <a:rPr lang="en-US" dirty="0"/>
              <a:t>Types of genetic polymorphism</a:t>
            </a:r>
          </a:p>
          <a:p>
            <a:r>
              <a:rPr lang="en-US" dirty="0"/>
              <a:t>Polymorphism affecting pharmacokinetics</a:t>
            </a:r>
          </a:p>
          <a:p>
            <a:r>
              <a:rPr lang="en-US" dirty="0"/>
              <a:t>Polymorphism affecting pharmacodynamics</a:t>
            </a:r>
          </a:p>
          <a:p>
            <a:r>
              <a:rPr lang="en-US" dirty="0"/>
              <a:t> Polymorphism affecting underlying disease and adverse drug reactions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9" y="2162908"/>
            <a:ext cx="4748591" cy="3338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46" y="1694919"/>
            <a:ext cx="4281854" cy="42818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0676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genotype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133458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altLang="en-US" dirty="0"/>
              <a:t>Pharmacogenomics &amp; Pharmacogenetics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altLang="en-US" b="1" dirty="0"/>
              <a:t>Genomics:</a:t>
            </a:r>
            <a:r>
              <a:rPr lang="en-US" altLang="en-US" dirty="0"/>
              <a:t> The study of genetic material found in a cell (DNA)</a:t>
            </a:r>
          </a:p>
          <a:p>
            <a:r>
              <a:rPr lang="en-US" altLang="en-US" b="1" dirty="0"/>
              <a:t>Pharmacogenomics: </a:t>
            </a:r>
            <a:r>
              <a:rPr lang="en-US" altLang="en-US" dirty="0"/>
              <a:t>is a branch of pharmacology concerned with using DNA  data to explain </a:t>
            </a:r>
            <a:r>
              <a:rPr lang="en-US" altLang="en-US" dirty="0">
                <a:solidFill>
                  <a:srgbClr val="FF0000"/>
                </a:solidFill>
              </a:rPr>
              <a:t>individual variations in drug response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Pharmacogenetics:</a:t>
            </a:r>
            <a:r>
              <a:rPr lang="en-US" altLang="en-US" dirty="0"/>
              <a:t> The study or clinical testing of genetic variation affecting individual patients different response to drugs</a:t>
            </a:r>
          </a:p>
          <a:p>
            <a:pPr lvl="1"/>
            <a:endParaRPr lang="en-US" altLang="en-US" dirty="0"/>
          </a:p>
          <a:p>
            <a:r>
              <a:rPr lang="en-US" altLang="en-US" b="1" dirty="0"/>
              <a:t>Goal:</a:t>
            </a:r>
          </a:p>
          <a:p>
            <a:pPr lvl="1"/>
            <a:r>
              <a:rPr lang="en-US" altLang="en-US" dirty="0"/>
              <a:t>To develop precisely targeted, optimal drug therapy (personalized medicine)</a:t>
            </a:r>
          </a:p>
          <a:p>
            <a:pPr lvl="1"/>
            <a:r>
              <a:rPr lang="en-US" altLang="en-US" dirty="0"/>
              <a:t>Minimizing drug related adverse effects</a:t>
            </a:r>
          </a:p>
          <a:p>
            <a:pPr lvl="1"/>
            <a:r>
              <a:rPr lang="en-US" altLang="en-US" b="1" dirty="0"/>
              <a:t>Personalized medicine</a:t>
            </a:r>
            <a:r>
              <a:rPr lang="en-US" altLang="en-US" dirty="0"/>
              <a:t>: the tailoring of medical treatment to the specific characteristics of each patient. ( right patient, right drug, right dose)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9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Genetic polymorphism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Variations in human genome that occurs in 1% of population </a:t>
            </a:r>
          </a:p>
          <a:p>
            <a:r>
              <a:rPr lang="en-US" b="1" dirty="0"/>
              <a:t>Types of genetic polymorphism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Single nucleotide polymorphisms (SNPs)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Indel (insertion-deletion) </a:t>
            </a:r>
          </a:p>
        </p:txBody>
      </p:sp>
    </p:spTree>
    <p:extLst>
      <p:ext uri="{BB962C8B-B14F-4D97-AF65-F5344CB8AC3E}">
        <p14:creationId xmlns:p14="http://schemas.microsoft.com/office/powerpoint/2010/main" val="40327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Single nucleotide polymorphisms (SNPs)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925"/>
            <a:ext cx="10515600" cy="5187950"/>
          </a:xfrm>
        </p:spPr>
        <p:txBody>
          <a:bodyPr>
            <a:noAutofit/>
          </a:bodyPr>
          <a:lstStyle/>
          <a:p>
            <a:r>
              <a:rPr lang="en-US" sz="2200" dirty="0"/>
              <a:t>The most common variation in human DNA</a:t>
            </a:r>
          </a:p>
          <a:p>
            <a:r>
              <a:rPr lang="en-US" sz="2200" dirty="0"/>
              <a:t>Each SNP represents a difference in a single DNA building block, called a nucleotide</a:t>
            </a:r>
          </a:p>
          <a:p>
            <a:r>
              <a:rPr lang="en-US" sz="2200" b="1" dirty="0"/>
              <a:t>Example</a:t>
            </a:r>
            <a:r>
              <a:rPr lang="en-US" sz="2200" dirty="0"/>
              <a:t>: the substitution of a C for a G in the nucleotide sequence AACGAT, thereby producing the sequence AACCAT. </a:t>
            </a:r>
          </a:p>
          <a:p>
            <a:r>
              <a:rPr lang="en-US" sz="2200" dirty="0"/>
              <a:t>SNPs in </a:t>
            </a:r>
            <a:r>
              <a:rPr lang="en-US" sz="2200" b="1" dirty="0"/>
              <a:t>non-coding regions </a:t>
            </a:r>
            <a:r>
              <a:rPr lang="en-US" sz="2200" dirty="0"/>
              <a:t>can manifest in a higher risk of cancer</a:t>
            </a:r>
          </a:p>
          <a:p>
            <a:r>
              <a:rPr lang="en-US" sz="2200" dirty="0"/>
              <a:t>SNPs in </a:t>
            </a:r>
            <a:r>
              <a:rPr lang="en-US" sz="2200" b="1" dirty="0"/>
              <a:t>coding regions</a:t>
            </a:r>
            <a:r>
              <a:rPr lang="en-US" sz="2200" dirty="0"/>
              <a:t>:</a:t>
            </a:r>
          </a:p>
          <a:p>
            <a:r>
              <a:rPr lang="en-US" sz="2200" b="1" dirty="0"/>
              <a:t>Silent substitutions </a:t>
            </a:r>
            <a:r>
              <a:rPr lang="en-US" sz="2200" dirty="0"/>
              <a:t>do not result in a change of amino acid sequence (silent mutation)</a:t>
            </a:r>
          </a:p>
          <a:p>
            <a:r>
              <a:rPr lang="en-US" sz="2200" b="1" dirty="0"/>
              <a:t>Non-silent substitutions</a:t>
            </a:r>
          </a:p>
          <a:p>
            <a:r>
              <a:rPr lang="en-US" sz="2200" b="1" dirty="0"/>
              <a:t>Missense:</a:t>
            </a:r>
            <a:r>
              <a:rPr lang="en-US" sz="2200" dirty="0"/>
              <a:t> single change in the base results in change in amino acid of protein and its malfunction which leads to disease</a:t>
            </a:r>
          </a:p>
          <a:p>
            <a:r>
              <a:rPr lang="en-US" sz="2200" b="1" dirty="0"/>
              <a:t>Nonsense:</a:t>
            </a:r>
            <a:r>
              <a:rPr lang="en-US" sz="2200" dirty="0"/>
              <a:t> mutation in a sequence of DNA that results in a nonsense codon in the transcribed mRNA, nonfunctional protein product (e.g. Cystic fibrosis mutation in the cystic fibrosis transmembrane conductance regulator gene).</a:t>
            </a:r>
          </a:p>
        </p:txBody>
      </p:sp>
    </p:spTree>
    <p:extLst>
      <p:ext uri="{BB962C8B-B14F-4D97-AF65-F5344CB8AC3E}">
        <p14:creationId xmlns:p14="http://schemas.microsoft.com/office/powerpoint/2010/main" val="25782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Types of SNPs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59"/>
          <a:stretch/>
        </p:blipFill>
        <p:spPr>
          <a:xfrm>
            <a:off x="1944540" y="1363851"/>
            <a:ext cx="8302919" cy="4635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2" y="3388589"/>
            <a:ext cx="4057571" cy="31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 err="1"/>
              <a:t>Indel</a:t>
            </a:r>
            <a:r>
              <a:rPr lang="en-US" dirty="0"/>
              <a:t> (insertion-deletion)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>
            <a:normAutofit/>
          </a:bodyPr>
          <a:lstStyle/>
          <a:p>
            <a:r>
              <a:rPr lang="en-US" dirty="0"/>
              <a:t>an </a:t>
            </a:r>
            <a:r>
              <a:rPr lang="en-US" b="1" dirty="0"/>
              <a:t>insertion</a:t>
            </a:r>
            <a:r>
              <a:rPr lang="en-US" dirty="0"/>
              <a:t> or </a:t>
            </a:r>
            <a:r>
              <a:rPr lang="en-US" b="1" dirty="0"/>
              <a:t>deletion</a:t>
            </a:r>
            <a:r>
              <a:rPr lang="en-US" dirty="0"/>
              <a:t> of bases in the </a:t>
            </a:r>
            <a:r>
              <a:rPr lang="en-US" b="1" dirty="0"/>
              <a:t>genome</a:t>
            </a:r>
            <a:r>
              <a:rPr lang="en-US" dirty="0"/>
              <a:t> of an organism</a:t>
            </a:r>
          </a:p>
          <a:p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Causes Bloom syndrome in the Jewish or Japanese population.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89" y="3239270"/>
            <a:ext cx="2433706" cy="2981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95" y="3239270"/>
            <a:ext cx="5281245" cy="29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0306"/>
      </p:ext>
    </p:extLst>
  </p:cSld>
  <p:clrMapOvr>
    <a:masterClrMapping/>
  </p:clrMapOvr>
</p:sld>
</file>

<file path=ppt/theme/theme1.xml><?xml version="1.0" encoding="utf-8"?>
<a:theme xmlns:a="http://schemas.openxmlformats.org/drawingml/2006/main" name="PHARMA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RMA" id="{A1D4611A-E05D-47D7-9F41-B7F424D3CC90}" vid="{4FEF5014-7975-49E7-BCF5-8D274401E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52BA177078D4B94BE5B529E8EB580" ma:contentTypeVersion="4" ma:contentTypeDescription="Create a new document." ma:contentTypeScope="" ma:versionID="26c7eafa8c289105b09bcc0e989d54de">
  <xsd:schema xmlns:xsd="http://www.w3.org/2001/XMLSchema" xmlns:xs="http://www.w3.org/2001/XMLSchema" xmlns:p="http://schemas.microsoft.com/office/2006/metadata/properties" xmlns:ns2="87d1d3c9-708f-429b-89a0-d4b5f47d10a8" targetNamespace="http://schemas.microsoft.com/office/2006/metadata/properties" ma:root="true" ma:fieldsID="b2e86e2277fd39671044fda89a66b13d" ns2:_="">
    <xsd:import namespace="87d1d3c9-708f-429b-89a0-d4b5f47d10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1d3c9-708f-429b-89a0-d4b5f47d1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59C1ED-9771-427E-9A8D-2813378B3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1d3c9-708f-429b-89a0-d4b5f47d1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09001-04CC-4DE6-8416-92882C383C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B2811-E626-4812-85F9-D05570196A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PHARMA</Template>
  <TotalTime>440</TotalTime>
  <Words>915</Words>
  <Application>Microsoft Office PowerPoint</Application>
  <PresentationFormat>Widescreen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PHARMA</vt:lpstr>
      <vt:lpstr>Pharmacogenetics &amp; pharmacogenomics</vt:lpstr>
      <vt:lpstr>Objectives </vt:lpstr>
      <vt:lpstr>Concepts: gene, chromosome, genotype and phenotype</vt:lpstr>
      <vt:lpstr>Pharmacogenomics &amp; Pharmacogenetics  </vt:lpstr>
      <vt:lpstr>PowerPoint Presentation</vt:lpstr>
      <vt:lpstr>Genetic polymorphism </vt:lpstr>
      <vt:lpstr>Single nucleotide polymorphisms (SNPs)</vt:lpstr>
      <vt:lpstr>Types of SNPs</vt:lpstr>
      <vt:lpstr>Indel (insertion-deletion)</vt:lpstr>
      <vt:lpstr>Pharmacogenomic Polymorphism</vt:lpstr>
      <vt:lpstr>Polymorphisms modifying PKs</vt:lpstr>
      <vt:lpstr>Examples of pharmacokinetic polymorphism</vt:lpstr>
      <vt:lpstr>Succinylcholine (scoline) apnea</vt:lpstr>
      <vt:lpstr>Rapid and slow acetylators of INH</vt:lpstr>
      <vt:lpstr>Polymorphisms modifying PDs</vt:lpstr>
      <vt:lpstr>Polymorphisms modifying diseases and drug responses</vt:lpstr>
      <vt:lpstr>G6PD deficiency (Fauvism)</vt:lpstr>
      <vt:lpstr>Malignant hyperthermia (MH) </vt:lpstr>
      <vt:lpstr>Malignant hyperthermia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Pharmacogenetics&amp; pharmacogenomics</dc:title>
  <dc:creator>Admin</dc:creator>
  <cp:lastModifiedBy>Monther Qatawneh</cp:lastModifiedBy>
  <cp:revision>109</cp:revision>
  <dcterms:created xsi:type="dcterms:W3CDTF">2024-10-21T08:11:31Z</dcterms:created>
  <dcterms:modified xsi:type="dcterms:W3CDTF">2024-10-29T15:31:34Z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0x010100B0452BA177078D4B94BE5B529E8EB580</vt:lpwstr>
  </property>
</Properties>
</file>